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8"/>
  </p:notesMasterIdLst>
  <p:sldIdLst>
    <p:sldId id="277" r:id="rId5"/>
    <p:sldId id="280" r:id="rId6"/>
    <p:sldId id="278" r:id="rId7"/>
    <p:sldId id="281" r:id="rId8"/>
    <p:sldId id="279" r:id="rId9"/>
    <p:sldId id="285" r:id="rId10"/>
    <p:sldId id="282" r:id="rId11"/>
    <p:sldId id="283" r:id="rId12"/>
    <p:sldId id="284" r:id="rId13"/>
    <p:sldId id="289" r:id="rId14"/>
    <p:sldId id="287" r:id="rId15"/>
    <p:sldId id="290" r:id="rId16"/>
    <p:sldId id="28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49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F:\Economics%20Education\Strik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b="1" i="0" u="none" strike="noStrike" baseline="0">
                <a:solidFill>
                  <a:srgbClr val="666699"/>
                </a:solidFill>
                <a:latin typeface="Arial"/>
                <a:ea typeface="Arial"/>
                <a:cs typeface="Arial"/>
              </a:defRPr>
            </a:pPr>
            <a:r>
              <a:rPr lang="en-US" sz="2400" dirty="0"/>
              <a:t>Number of Work Stoppages Idling 1000 or More Workers 1947-2021</a:t>
            </a:r>
          </a:p>
        </c:rich>
      </c:tx>
      <c:layout>
        <c:manualLayout>
          <c:xMode val="edge"/>
          <c:yMode val="edge"/>
          <c:x val="0.10613853136558531"/>
          <c:y val="8.6764823792565074E-2"/>
        </c:manualLayout>
      </c:layout>
      <c:overlay val="0"/>
      <c:spPr>
        <a:noFill/>
        <a:ln w="25400">
          <a:noFill/>
        </a:ln>
      </c:spPr>
    </c:title>
    <c:autoTitleDeleted val="0"/>
    <c:plotArea>
      <c:layout>
        <c:manualLayout>
          <c:layoutTarget val="inner"/>
          <c:xMode val="edge"/>
          <c:yMode val="edge"/>
          <c:x val="0.11135371179039301"/>
          <c:y val="0.23795180722891565"/>
          <c:w val="0.82314410480349343"/>
          <c:h val="0.58132530120481929"/>
        </c:manualLayout>
      </c:layout>
      <c:areaChart>
        <c:grouping val="stacked"/>
        <c:varyColors val="0"/>
        <c:ser>
          <c:idx val="0"/>
          <c:order val="0"/>
          <c:tx>
            <c:strRef>
              <c:f>Sheet1!$B$2</c:f>
              <c:strCache>
                <c:ptCount val="1"/>
                <c:pt idx="0">
                  <c:v>Number of work stoppages</c:v>
                </c:pt>
              </c:strCache>
            </c:strRef>
          </c:tx>
          <c:spPr>
            <a:solidFill>
              <a:srgbClr val="0070C0"/>
            </a:solidFill>
            <a:ln w="12700">
              <a:solidFill>
                <a:srgbClr val="000000"/>
              </a:solidFill>
              <a:prstDash val="solid"/>
            </a:ln>
          </c:spPr>
          <c:cat>
            <c:numRef>
              <c:f>Sheet1!$A$3:$A$77</c:f>
              <c:numCache>
                <c:formatCode>General</c:formatCode>
                <c:ptCount val="75"/>
                <c:pt idx="0">
                  <c:v>1947</c:v>
                </c:pt>
                <c:pt idx="1">
                  <c:v>1948</c:v>
                </c:pt>
                <c:pt idx="2">
                  <c:v>1949</c:v>
                </c:pt>
                <c:pt idx="3">
                  <c:v>1950</c:v>
                </c:pt>
                <c:pt idx="4">
                  <c:v>1951</c:v>
                </c:pt>
                <c:pt idx="5">
                  <c:v>1952</c:v>
                </c:pt>
                <c:pt idx="6">
                  <c:v>1953</c:v>
                </c:pt>
                <c:pt idx="7">
                  <c:v>1954</c:v>
                </c:pt>
                <c:pt idx="8">
                  <c:v>1955</c:v>
                </c:pt>
                <c:pt idx="9">
                  <c:v>1956</c:v>
                </c:pt>
                <c:pt idx="10">
                  <c:v>1957</c:v>
                </c:pt>
                <c:pt idx="11">
                  <c:v>1958</c:v>
                </c:pt>
                <c:pt idx="12">
                  <c:v>1959</c:v>
                </c:pt>
                <c:pt idx="13">
                  <c:v>1960</c:v>
                </c:pt>
                <c:pt idx="14">
                  <c:v>1961</c:v>
                </c:pt>
                <c:pt idx="15">
                  <c:v>1962</c:v>
                </c:pt>
                <c:pt idx="16">
                  <c:v>1963</c:v>
                </c:pt>
                <c:pt idx="17">
                  <c:v>1964</c:v>
                </c:pt>
                <c:pt idx="18">
                  <c:v>1965</c:v>
                </c:pt>
                <c:pt idx="19">
                  <c:v>1966</c:v>
                </c:pt>
                <c:pt idx="20">
                  <c:v>1967</c:v>
                </c:pt>
                <c:pt idx="21">
                  <c:v>1968</c:v>
                </c:pt>
                <c:pt idx="22">
                  <c:v>1969</c:v>
                </c:pt>
                <c:pt idx="23">
                  <c:v>1970</c:v>
                </c:pt>
                <c:pt idx="24">
                  <c:v>1971</c:v>
                </c:pt>
                <c:pt idx="25">
                  <c:v>1972</c:v>
                </c:pt>
                <c:pt idx="26">
                  <c:v>1973</c:v>
                </c:pt>
                <c:pt idx="27">
                  <c:v>1974</c:v>
                </c:pt>
                <c:pt idx="28">
                  <c:v>1975</c:v>
                </c:pt>
                <c:pt idx="29">
                  <c:v>1976</c:v>
                </c:pt>
                <c:pt idx="30">
                  <c:v>1977</c:v>
                </c:pt>
                <c:pt idx="31">
                  <c:v>1978</c:v>
                </c:pt>
                <c:pt idx="32">
                  <c:v>1979</c:v>
                </c:pt>
                <c:pt idx="33">
                  <c:v>1980</c:v>
                </c:pt>
                <c:pt idx="34">
                  <c:v>1981</c:v>
                </c:pt>
                <c:pt idx="35">
                  <c:v>1982</c:v>
                </c:pt>
                <c:pt idx="36">
                  <c:v>1983</c:v>
                </c:pt>
                <c:pt idx="37">
                  <c:v>1984</c:v>
                </c:pt>
                <c:pt idx="38">
                  <c:v>1985</c:v>
                </c:pt>
                <c:pt idx="39">
                  <c:v>1986</c:v>
                </c:pt>
                <c:pt idx="40">
                  <c:v>1987</c:v>
                </c:pt>
                <c:pt idx="41">
                  <c:v>1988</c:v>
                </c:pt>
                <c:pt idx="42">
                  <c:v>1989</c:v>
                </c:pt>
                <c:pt idx="43">
                  <c:v>1990</c:v>
                </c:pt>
                <c:pt idx="44">
                  <c:v>1991</c:v>
                </c:pt>
                <c:pt idx="45">
                  <c:v>1992</c:v>
                </c:pt>
                <c:pt idx="46">
                  <c:v>1993</c:v>
                </c:pt>
                <c:pt idx="47">
                  <c:v>1994</c:v>
                </c:pt>
                <c:pt idx="48">
                  <c:v>1995</c:v>
                </c:pt>
                <c:pt idx="49">
                  <c:v>1996</c:v>
                </c:pt>
                <c:pt idx="50">
                  <c:v>1997</c:v>
                </c:pt>
                <c:pt idx="51">
                  <c:v>1998</c:v>
                </c:pt>
                <c:pt idx="52">
                  <c:v>1999</c:v>
                </c:pt>
                <c:pt idx="53">
                  <c:v>2000</c:v>
                </c:pt>
                <c:pt idx="54">
                  <c:v>2001</c:v>
                </c:pt>
                <c:pt idx="55">
                  <c:v>2002</c:v>
                </c:pt>
                <c:pt idx="56">
                  <c:v>2003</c:v>
                </c:pt>
                <c:pt idx="57">
                  <c:v>2004</c:v>
                </c:pt>
                <c:pt idx="58">
                  <c:v>2005</c:v>
                </c:pt>
                <c:pt idx="59">
                  <c:v>2006</c:v>
                </c:pt>
                <c:pt idx="60">
                  <c:v>2007</c:v>
                </c:pt>
                <c:pt idx="61">
                  <c:v>2008</c:v>
                </c:pt>
                <c:pt idx="62">
                  <c:v>2009</c:v>
                </c:pt>
                <c:pt idx="63">
                  <c:v>2010</c:v>
                </c:pt>
                <c:pt idx="64">
                  <c:v>2011</c:v>
                </c:pt>
                <c:pt idx="65">
                  <c:v>2012</c:v>
                </c:pt>
                <c:pt idx="66">
                  <c:v>2013</c:v>
                </c:pt>
                <c:pt idx="67">
                  <c:v>2014</c:v>
                </c:pt>
                <c:pt idx="68">
                  <c:v>2015</c:v>
                </c:pt>
                <c:pt idx="69">
                  <c:v>2016</c:v>
                </c:pt>
                <c:pt idx="70">
                  <c:v>2017</c:v>
                </c:pt>
                <c:pt idx="71">
                  <c:v>2018</c:v>
                </c:pt>
                <c:pt idx="72">
                  <c:v>2019</c:v>
                </c:pt>
                <c:pt idx="73">
                  <c:v>2020</c:v>
                </c:pt>
                <c:pt idx="74">
                  <c:v>2021</c:v>
                </c:pt>
              </c:numCache>
            </c:numRef>
          </c:cat>
          <c:val>
            <c:numRef>
              <c:f>Sheet1!$B$3:$B$77</c:f>
              <c:numCache>
                <c:formatCode>General</c:formatCode>
                <c:ptCount val="75"/>
                <c:pt idx="0">
                  <c:v>270</c:v>
                </c:pt>
                <c:pt idx="1">
                  <c:v>245</c:v>
                </c:pt>
                <c:pt idx="2">
                  <c:v>262</c:v>
                </c:pt>
                <c:pt idx="3">
                  <c:v>424</c:v>
                </c:pt>
                <c:pt idx="4">
                  <c:v>415</c:v>
                </c:pt>
                <c:pt idx="5">
                  <c:v>470</c:v>
                </c:pt>
                <c:pt idx="6">
                  <c:v>437</c:v>
                </c:pt>
                <c:pt idx="7">
                  <c:v>265</c:v>
                </c:pt>
                <c:pt idx="8">
                  <c:v>363</c:v>
                </c:pt>
                <c:pt idx="9">
                  <c:v>287</c:v>
                </c:pt>
                <c:pt idx="10">
                  <c:v>279</c:v>
                </c:pt>
                <c:pt idx="11">
                  <c:v>332</c:v>
                </c:pt>
                <c:pt idx="12">
                  <c:v>245</c:v>
                </c:pt>
                <c:pt idx="13">
                  <c:v>222</c:v>
                </c:pt>
                <c:pt idx="14">
                  <c:v>195</c:v>
                </c:pt>
                <c:pt idx="15">
                  <c:v>211</c:v>
                </c:pt>
                <c:pt idx="16">
                  <c:v>181</c:v>
                </c:pt>
                <c:pt idx="17">
                  <c:v>246</c:v>
                </c:pt>
                <c:pt idx="18">
                  <c:v>268</c:v>
                </c:pt>
                <c:pt idx="19">
                  <c:v>321</c:v>
                </c:pt>
                <c:pt idx="20">
                  <c:v>381</c:v>
                </c:pt>
                <c:pt idx="21">
                  <c:v>392</c:v>
                </c:pt>
                <c:pt idx="22">
                  <c:v>412</c:v>
                </c:pt>
                <c:pt idx="23">
                  <c:v>381</c:v>
                </c:pt>
                <c:pt idx="24">
                  <c:v>298</c:v>
                </c:pt>
                <c:pt idx="25">
                  <c:v>250</c:v>
                </c:pt>
                <c:pt idx="26">
                  <c:v>317</c:v>
                </c:pt>
                <c:pt idx="27">
                  <c:v>424</c:v>
                </c:pt>
                <c:pt idx="28">
                  <c:v>235</c:v>
                </c:pt>
                <c:pt idx="29">
                  <c:v>231</c:v>
                </c:pt>
                <c:pt idx="30">
                  <c:v>298</c:v>
                </c:pt>
                <c:pt idx="31">
                  <c:v>219</c:v>
                </c:pt>
                <c:pt idx="32">
                  <c:v>235</c:v>
                </c:pt>
                <c:pt idx="33">
                  <c:v>187</c:v>
                </c:pt>
                <c:pt idx="34">
                  <c:v>145</c:v>
                </c:pt>
                <c:pt idx="35">
                  <c:v>96</c:v>
                </c:pt>
                <c:pt idx="36">
                  <c:v>81</c:v>
                </c:pt>
                <c:pt idx="37">
                  <c:v>62</c:v>
                </c:pt>
                <c:pt idx="38">
                  <c:v>54</c:v>
                </c:pt>
                <c:pt idx="39">
                  <c:v>69</c:v>
                </c:pt>
                <c:pt idx="40">
                  <c:v>46</c:v>
                </c:pt>
                <c:pt idx="41">
                  <c:v>40</c:v>
                </c:pt>
                <c:pt idx="42">
                  <c:v>51</c:v>
                </c:pt>
                <c:pt idx="43">
                  <c:v>44</c:v>
                </c:pt>
                <c:pt idx="44">
                  <c:v>40</c:v>
                </c:pt>
                <c:pt idx="45">
                  <c:v>35</c:v>
                </c:pt>
                <c:pt idx="46">
                  <c:v>35</c:v>
                </c:pt>
                <c:pt idx="47">
                  <c:v>45</c:v>
                </c:pt>
                <c:pt idx="48">
                  <c:v>31</c:v>
                </c:pt>
                <c:pt idx="49">
                  <c:v>37</c:v>
                </c:pt>
                <c:pt idx="50">
                  <c:v>29</c:v>
                </c:pt>
                <c:pt idx="51">
                  <c:v>34</c:v>
                </c:pt>
                <c:pt idx="52">
                  <c:v>17</c:v>
                </c:pt>
                <c:pt idx="53">
                  <c:v>39</c:v>
                </c:pt>
                <c:pt idx="54">
                  <c:v>29</c:v>
                </c:pt>
                <c:pt idx="55">
                  <c:v>19</c:v>
                </c:pt>
                <c:pt idx="56">
                  <c:v>14</c:v>
                </c:pt>
                <c:pt idx="57">
                  <c:v>17</c:v>
                </c:pt>
                <c:pt idx="58">
                  <c:v>22</c:v>
                </c:pt>
                <c:pt idx="59">
                  <c:v>20</c:v>
                </c:pt>
                <c:pt idx="60">
                  <c:v>21</c:v>
                </c:pt>
                <c:pt idx="61">
                  <c:v>15</c:v>
                </c:pt>
                <c:pt idx="62">
                  <c:v>5</c:v>
                </c:pt>
                <c:pt idx="63">
                  <c:v>11</c:v>
                </c:pt>
                <c:pt idx="64">
                  <c:v>19</c:v>
                </c:pt>
                <c:pt idx="65">
                  <c:v>19</c:v>
                </c:pt>
                <c:pt idx="66">
                  <c:v>15</c:v>
                </c:pt>
                <c:pt idx="67">
                  <c:v>11</c:v>
                </c:pt>
                <c:pt idx="68">
                  <c:v>12</c:v>
                </c:pt>
                <c:pt idx="69">
                  <c:v>15</c:v>
                </c:pt>
                <c:pt idx="70">
                  <c:v>7</c:v>
                </c:pt>
                <c:pt idx="71">
                  <c:v>20</c:v>
                </c:pt>
                <c:pt idx="72">
                  <c:v>25</c:v>
                </c:pt>
                <c:pt idx="73">
                  <c:v>8</c:v>
                </c:pt>
                <c:pt idx="74">
                  <c:v>16</c:v>
                </c:pt>
              </c:numCache>
            </c:numRef>
          </c:val>
          <c:extLst>
            <c:ext xmlns:c16="http://schemas.microsoft.com/office/drawing/2014/chart" uri="{C3380CC4-5D6E-409C-BE32-E72D297353CC}">
              <c16:uniqueId val="{00000000-D650-4A88-AACC-4D2DA5A2AA30}"/>
            </c:ext>
          </c:extLst>
        </c:ser>
        <c:dLbls>
          <c:showLegendKey val="0"/>
          <c:showVal val="0"/>
          <c:showCatName val="0"/>
          <c:showSerName val="0"/>
          <c:showPercent val="0"/>
          <c:showBubbleSize val="0"/>
        </c:dLbls>
        <c:axId val="187732120"/>
        <c:axId val="187734040"/>
      </c:areaChart>
      <c:catAx>
        <c:axId val="187732120"/>
        <c:scaling>
          <c:orientation val="minMax"/>
        </c:scaling>
        <c:delete val="0"/>
        <c:axPos val="b"/>
        <c:majorGridlines>
          <c:spPr>
            <a:ln>
              <a:noFill/>
            </a:ln>
          </c:spPr>
        </c:majorGridlines>
        <c:minorGridlines>
          <c:spPr>
            <a:ln>
              <a:solidFill>
                <a:schemeClr val="tx1"/>
              </a:solidFill>
            </a:ln>
          </c:spPr>
        </c:minorGridlines>
        <c:numFmt formatCode="General" sourceLinked="1"/>
        <c:majorTickMark val="out"/>
        <c:minorTickMark val="none"/>
        <c:tickLblPos val="nextTo"/>
        <c:spPr>
          <a:ln w="3175">
            <a:solidFill>
              <a:srgbClr val="000000"/>
            </a:solidFill>
            <a:prstDash val="solid"/>
          </a:ln>
        </c:spPr>
        <c:txPr>
          <a:bodyPr rot="-5400000" vert="horz"/>
          <a:lstStyle/>
          <a:p>
            <a:pPr>
              <a:defRPr sz="900" b="1" i="0" u="none" strike="noStrike" baseline="0">
                <a:solidFill>
                  <a:srgbClr val="666699"/>
                </a:solidFill>
                <a:latin typeface="Arial"/>
                <a:ea typeface="Arial"/>
                <a:cs typeface="Arial"/>
              </a:defRPr>
            </a:pPr>
            <a:endParaRPr lang="en-US"/>
          </a:p>
        </c:txPr>
        <c:crossAx val="187734040"/>
        <c:crosses val="autoZero"/>
        <c:auto val="1"/>
        <c:lblAlgn val="ctr"/>
        <c:lblOffset val="100"/>
        <c:tickLblSkip val="5"/>
        <c:tickMarkSkip val="5"/>
        <c:noMultiLvlLbl val="0"/>
      </c:catAx>
      <c:valAx>
        <c:axId val="187734040"/>
        <c:scaling>
          <c:orientation val="minMax"/>
        </c:scaling>
        <c:delete val="0"/>
        <c:axPos val="l"/>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1000" b="1" i="0" u="none" strike="noStrike" baseline="0">
                <a:solidFill>
                  <a:srgbClr val="666699"/>
                </a:solidFill>
                <a:latin typeface="Arial"/>
                <a:ea typeface="Arial"/>
                <a:cs typeface="Arial"/>
              </a:defRPr>
            </a:pPr>
            <a:endParaRPr lang="en-US"/>
          </a:p>
        </c:txPr>
        <c:crossAx val="187732120"/>
        <c:crosses val="autoZero"/>
        <c:crossBetween val="midCat"/>
        <c:majorUnit val="100"/>
      </c:valAx>
      <c:spPr>
        <a:solidFill>
          <a:schemeClr val="bg1">
            <a:lumMod val="95000"/>
          </a:schemeClr>
        </a:solidFill>
        <a:ln w="12700">
          <a:solidFill>
            <a:srgbClr val="808080">
              <a:alpha val="96000"/>
            </a:srgbClr>
          </a:solidFill>
          <a:prstDash val="solid"/>
        </a:ln>
        <a:effectLst>
          <a:glow rad="127000">
            <a:schemeClr val="accent1"/>
          </a:glow>
        </a:effectLst>
      </c:spPr>
    </c:plotArea>
    <c:plotVisOnly val="1"/>
    <c:dispBlanksAs val="zero"/>
    <c:showDLblsOverMax val="0"/>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1EC09C-9CDC-48F0-BB82-ED223F986966}" type="datetimeFigureOut">
              <a:rPr lang="en-US" smtClean="0"/>
              <a:t>8/14/2022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6CEE3-4835-4F73-BA0B-02C09C038718}" type="slidenum">
              <a:rPr lang="en-US" smtClean="0"/>
              <a:t>‹#›</a:t>
            </a:fld>
            <a:endParaRPr lang="en-US" dirty="0"/>
          </a:p>
        </p:txBody>
      </p:sp>
    </p:spTree>
    <p:extLst>
      <p:ext uri="{BB962C8B-B14F-4D97-AF65-F5344CB8AC3E}">
        <p14:creationId xmlns:p14="http://schemas.microsoft.com/office/powerpoint/2010/main" val="3579088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8932558" y="5870575"/>
            <a:ext cx="1600200" cy="377825"/>
          </a:xfrm>
        </p:spPr>
        <p:txBody>
          <a:bodyPr/>
          <a:lstStyle/>
          <a:p>
            <a:fld id="{9D874152-028B-486A-9CCC-467A5536A7DC}" type="datetime1">
              <a:rPr lang="en-US" smtClean="0"/>
              <a:t>8/14/2022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1558FF-9F53-4DAD-84A1-1EEE4F190FF1}" type="datetime1">
              <a:rPr lang="en-US" smtClean="0"/>
              <a:t>8/14/2022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8FA1A6-D89D-4E0B-ACDC-F92429034F56}" type="datetime1">
              <a:rPr lang="en-US" smtClean="0"/>
              <a:t>8/14/2022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A382F0-6EA8-4D82-951F-1579D6A93CC4}" type="datetime1">
              <a:rPr lang="en-US" smtClean="0"/>
              <a:t>8/14/2022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BE913C-F349-4CE3-A910-0EA13427FE0D}" type="datetime1">
              <a:rPr lang="en-US" smtClean="0"/>
              <a:t>8/14/2022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D4C5C7-4D27-4EBE-9DB8-92F5F0F40B34}" type="datetime1">
              <a:rPr lang="en-US" smtClean="0"/>
              <a:t>8/14/2022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CDAF82-EDB2-4FBF-83F4-247A1B3455CB}" type="datetime1">
              <a:rPr lang="en-US" smtClean="0"/>
              <a:t>8/14/2022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5E59DB-4C5A-44A3-897C-FF6803F94296}" type="datetime1">
              <a:rPr lang="en-US" smtClean="0"/>
              <a:t>8/14/2022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F6B6E0-E0F8-4800-BD74-7D33DFE5ED7E}" type="datetime1">
              <a:rPr lang="en-US" smtClean="0"/>
              <a:t>8/14/2022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6DC824-D0E7-4046-8B44-4AAD1C4DE2CF}" type="datetime1">
              <a:rPr lang="en-US" smtClean="0"/>
              <a:t>8/14/2022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FC221C-17A4-4F42-9F54-9F7E03AA1BBB}" type="datetime1">
              <a:rPr lang="en-US" smtClean="0"/>
              <a:t>8/14/2022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8CD7CBA-5256-42F3-BAB5-33F095514AE3}" type="datetime1">
              <a:rPr lang="en-US" smtClean="0"/>
              <a:t>8/14/2022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B80C04-2E33-403B-B014-7E203A57326C}" type="datetime1">
              <a:rPr lang="en-US" smtClean="0"/>
              <a:t>8/14/2022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92A49D-7D7F-4D69-A8AA-65D6B58C15F2}" type="datetime1">
              <a:rPr lang="en-US" smtClean="0"/>
              <a:t>8/14/2022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9E02903-36C1-4F6B-9F27-EA2305255204}" type="datetime1">
              <a:rPr lang="en-US" smtClean="0"/>
              <a:t>8/14/2022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8BBFA8-C775-4121-A7F6-6851C8035873}" type="datetime1">
              <a:rPr lang="en-US" smtClean="0"/>
              <a:t>8/14/2022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C01760-8EEC-4A4C-BD0D-3CDAAA80A266}" type="datetime1">
              <a:rPr lang="en-US" smtClean="0"/>
              <a:t>8/14/2022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83DE74-4CAD-4852-95E7-A055FD779420}" type="datetime1">
              <a:rPr lang="en-US" smtClean="0"/>
              <a:t>8/14/2022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faa.gov/about/history/photo_album/air_traffic_control#:~:text=Early%20Airway%20Traffic%20Control,facility%20during%20the%20following%20year" TargetMode="External"/><Relationship Id="rId2" Type="http://schemas.openxmlformats.org/officeDocument/2006/relationships/hyperlink" Target="https://www.natca.org/wp-content/uploads/2019/12/NATCA_ATC_History.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ls.gov/web/wkstp/annual-listing.htm#annual-listing.xlsx.f.4" TargetMode="Externa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facebook.com/watch/?v=3119412868106520" TargetMode="External"/><Relationship Id="rId2" Type="http://schemas.openxmlformats.org/officeDocument/2006/relationships/hyperlink" Target="https://www.facebook.com/watch/?v=1210034139397144"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useBgFill="1">
        <p:nvSpPr>
          <p:cNvPr id="89" name="Rectangle 88">
            <a:extLst>
              <a:ext uri="{FF2B5EF4-FFF2-40B4-BE49-F238E27FC236}">
                <a16:creationId xmlns:a16="http://schemas.microsoft.com/office/drawing/2014/main" id="{3D1E5586-8BB5-40F6-96C3-2E87DD7CE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63E3F80-D945-4490-916D-6384E6895E6F}"/>
              </a:ext>
            </a:extLst>
          </p:cNvPr>
          <p:cNvSpPr>
            <a:spLocks noGrp="1"/>
          </p:cNvSpPr>
          <p:nvPr>
            <p:ph type="ctrTitle"/>
          </p:nvPr>
        </p:nvSpPr>
        <p:spPr>
          <a:xfrm>
            <a:off x="508518" y="361537"/>
            <a:ext cx="6653403" cy="2346475"/>
          </a:xfrm>
        </p:spPr>
        <p:txBody>
          <a:bodyPr>
            <a:normAutofit/>
          </a:bodyPr>
          <a:lstStyle/>
          <a:p>
            <a:pPr algn="ctr"/>
            <a:r>
              <a:rPr lang="en-US" sz="6000" b="1" dirty="0"/>
              <a:t>THE PATCO DEBACLE</a:t>
            </a:r>
            <a:br>
              <a:rPr lang="en-US" sz="6000" b="1" dirty="0"/>
            </a:br>
            <a:r>
              <a:rPr lang="en-US" sz="6000" b="1" dirty="0"/>
              <a:t>WHO’S TO BLAME?</a:t>
            </a:r>
          </a:p>
        </p:txBody>
      </p:sp>
      <p:cxnSp>
        <p:nvCxnSpPr>
          <p:cNvPr id="91" name="Straight Connector 90">
            <a:extLst>
              <a:ext uri="{FF2B5EF4-FFF2-40B4-BE49-F238E27FC236}">
                <a16:creationId xmlns:a16="http://schemas.microsoft.com/office/drawing/2014/main" id="{8A832D40-B9E2-4CE7-9E0A-B35591EA203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45629" y="3810000"/>
            <a:ext cx="500743"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26" name="Picture 2" descr="Opinion | Reagan vs. Patco: The Strike That Busted Unions - The New York  Times">
            <a:extLst>
              <a:ext uri="{FF2B5EF4-FFF2-40B4-BE49-F238E27FC236}">
                <a16:creationId xmlns:a16="http://schemas.microsoft.com/office/drawing/2014/main" id="{7F26F380-6575-592F-FE34-300B99FB18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16900" y="368134"/>
            <a:ext cx="3466582" cy="29119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5C11C67C-DD15-7096-D002-088C7045463B}"/>
              </a:ext>
            </a:extLst>
          </p:cNvPr>
          <p:cNvPicPr>
            <a:picLocks noChangeAspect="1"/>
          </p:cNvPicPr>
          <p:nvPr/>
        </p:nvPicPr>
        <p:blipFill rotWithShape="1">
          <a:blip r:embed="rId3"/>
          <a:srcRect l="29434" r="18687"/>
          <a:stretch/>
        </p:blipFill>
        <p:spPr>
          <a:xfrm>
            <a:off x="335493" y="3541375"/>
            <a:ext cx="1976582" cy="2857500"/>
          </a:xfrm>
          <a:prstGeom prst="rect">
            <a:avLst/>
          </a:prstGeom>
        </p:spPr>
      </p:pic>
      <p:pic>
        <p:nvPicPr>
          <p:cNvPr id="1034" name="Picture 10" descr="Recalling the 1981 air traffic controllers strike - The Washington Post">
            <a:extLst>
              <a:ext uri="{FF2B5EF4-FFF2-40B4-BE49-F238E27FC236}">
                <a16:creationId xmlns:a16="http://schemas.microsoft.com/office/drawing/2014/main" id="{3FA465B8-0918-D556-734F-9990B6598D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70439" y="3738087"/>
            <a:ext cx="4013043" cy="2766291"/>
          </a:xfrm>
          <a:prstGeom prst="rect">
            <a:avLst/>
          </a:prstGeom>
          <a:noFill/>
          <a:extLst>
            <a:ext uri="{909E8E84-426E-40DD-AFC4-6F175D3DCCD1}">
              <a14:hiddenFill xmlns:a14="http://schemas.microsoft.com/office/drawing/2010/main">
                <a:solidFill>
                  <a:srgbClr val="FFFFFF"/>
                </a:solidFill>
              </a14:hiddenFill>
            </a:ext>
          </a:extLst>
        </p:spPr>
      </p:pic>
      <p:sp>
        <p:nvSpPr>
          <p:cNvPr id="10" name="Subtitle 9">
            <a:extLst>
              <a:ext uri="{FF2B5EF4-FFF2-40B4-BE49-F238E27FC236}">
                <a16:creationId xmlns:a16="http://schemas.microsoft.com/office/drawing/2014/main" id="{1544F17A-DE95-0F22-845B-1FEB60E0DA68}"/>
              </a:ext>
            </a:extLst>
          </p:cNvPr>
          <p:cNvSpPr>
            <a:spLocks noGrp="1"/>
          </p:cNvSpPr>
          <p:nvPr>
            <p:ph type="subTitle" idx="1"/>
          </p:nvPr>
        </p:nvSpPr>
        <p:spPr>
          <a:xfrm>
            <a:off x="2674924" y="4970125"/>
            <a:ext cx="4649159" cy="1405467"/>
          </a:xfrm>
        </p:spPr>
        <p:txBody>
          <a:bodyPr/>
          <a:lstStyle/>
          <a:p>
            <a:pPr algn="ctr"/>
            <a:r>
              <a:rPr lang="en-US" dirty="0"/>
              <a:t>American Federation of Government Employees Workshop August 3</a:t>
            </a:r>
            <a:r>
              <a:rPr lang="en-US" baseline="30000" dirty="0"/>
              <a:t>rd</a:t>
            </a:r>
            <a:r>
              <a:rPr lang="en-US" dirty="0"/>
              <a:t>, 2022</a:t>
            </a:r>
          </a:p>
          <a:p>
            <a:pPr algn="ctr"/>
            <a:r>
              <a:rPr lang="en-US" dirty="0"/>
              <a:t>Judy Ancel, Labor Educator</a:t>
            </a:r>
          </a:p>
        </p:txBody>
      </p:sp>
    </p:spTree>
    <p:extLst>
      <p:ext uri="{BB962C8B-B14F-4D97-AF65-F5344CB8AC3E}">
        <p14:creationId xmlns:p14="http://schemas.microsoft.com/office/powerpoint/2010/main" val="280313620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ADCB1-17F4-2CDD-DAC0-500B73252EDC}"/>
              </a:ext>
            </a:extLst>
          </p:cNvPr>
          <p:cNvSpPr>
            <a:spLocks noGrp="1"/>
          </p:cNvSpPr>
          <p:nvPr>
            <p:ph type="title"/>
          </p:nvPr>
        </p:nvSpPr>
        <p:spPr/>
        <p:txBody>
          <a:bodyPr/>
          <a:lstStyle/>
          <a:p>
            <a:r>
              <a:rPr lang="en-US" dirty="0"/>
              <a:t>After the Trial</a:t>
            </a:r>
          </a:p>
        </p:txBody>
      </p:sp>
      <p:sp>
        <p:nvSpPr>
          <p:cNvPr id="3" name="Content Placeholder 2">
            <a:extLst>
              <a:ext uri="{FF2B5EF4-FFF2-40B4-BE49-F238E27FC236}">
                <a16:creationId xmlns:a16="http://schemas.microsoft.com/office/drawing/2014/main" id="{A7B7017C-DAAC-5542-527F-11418A3BF2C6}"/>
              </a:ext>
            </a:extLst>
          </p:cNvPr>
          <p:cNvSpPr>
            <a:spLocks noGrp="1"/>
          </p:cNvSpPr>
          <p:nvPr>
            <p:ph idx="1"/>
          </p:nvPr>
        </p:nvSpPr>
        <p:spPr/>
        <p:txBody>
          <a:bodyPr anchor="t">
            <a:normAutofit/>
          </a:bodyPr>
          <a:lstStyle/>
          <a:p>
            <a:r>
              <a:rPr lang="en-US" sz="2800" dirty="0"/>
              <a:t>If there’s time, show the rest of the PATCO video – It’s about 9 minutes.</a:t>
            </a:r>
          </a:p>
          <a:p>
            <a:endParaRPr lang="en-US" sz="2800" dirty="0"/>
          </a:p>
        </p:txBody>
      </p:sp>
    </p:spTree>
    <p:extLst>
      <p:ext uri="{BB962C8B-B14F-4D97-AF65-F5344CB8AC3E}">
        <p14:creationId xmlns:p14="http://schemas.microsoft.com/office/powerpoint/2010/main" val="3250497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B3208-EB51-A985-424D-27552D9C1261}"/>
              </a:ext>
            </a:extLst>
          </p:cNvPr>
          <p:cNvSpPr>
            <a:spLocks noGrp="1"/>
          </p:cNvSpPr>
          <p:nvPr>
            <p:ph type="title"/>
          </p:nvPr>
        </p:nvSpPr>
        <p:spPr>
          <a:xfrm>
            <a:off x="611910" y="272473"/>
            <a:ext cx="10131425" cy="665018"/>
          </a:xfrm>
        </p:spPr>
        <p:txBody>
          <a:bodyPr>
            <a:normAutofit fontScale="90000"/>
          </a:bodyPr>
          <a:lstStyle/>
          <a:p>
            <a:r>
              <a:rPr lang="en-US" sz="4400" b="1" dirty="0"/>
              <a:t>The Effects</a:t>
            </a:r>
          </a:p>
        </p:txBody>
      </p:sp>
      <p:sp>
        <p:nvSpPr>
          <p:cNvPr id="3" name="Content Placeholder 2">
            <a:extLst>
              <a:ext uri="{FF2B5EF4-FFF2-40B4-BE49-F238E27FC236}">
                <a16:creationId xmlns:a16="http://schemas.microsoft.com/office/drawing/2014/main" id="{675BAF9F-7A0A-33DF-1651-B49ABF22183F}"/>
              </a:ext>
            </a:extLst>
          </p:cNvPr>
          <p:cNvSpPr>
            <a:spLocks noGrp="1"/>
          </p:cNvSpPr>
          <p:nvPr>
            <p:ph idx="1"/>
          </p:nvPr>
        </p:nvSpPr>
        <p:spPr>
          <a:xfrm>
            <a:off x="685801" y="1034473"/>
            <a:ext cx="10131425" cy="5551054"/>
          </a:xfrm>
        </p:spPr>
        <p:txBody>
          <a:bodyPr>
            <a:normAutofit fontScale="92500" lnSpcReduction="20000"/>
          </a:bodyPr>
          <a:lstStyle/>
          <a:p>
            <a:pPr marL="0" indent="0">
              <a:buNone/>
            </a:pPr>
            <a:r>
              <a:rPr lang="en-US" dirty="0"/>
              <a:t>1	</a:t>
            </a:r>
            <a:r>
              <a:rPr lang="en-US" sz="2400" dirty="0"/>
              <a:t>End of the rise of the public sector </a:t>
            </a:r>
          </a:p>
          <a:p>
            <a:pPr marL="0" indent="0">
              <a:buNone/>
            </a:pPr>
            <a:r>
              <a:rPr lang="en-US" sz="2400" dirty="0"/>
              <a:t>2		1981-82 teacher strikes fell 42%. NY State worker strikes fell 90% 1981-88</a:t>
            </a:r>
          </a:p>
          <a:p>
            <a:pPr marL="0" indent="0">
              <a:buNone/>
            </a:pPr>
            <a:r>
              <a:rPr lang="en-US" sz="2400" dirty="0"/>
              <a:t>3		Government workers became public symbols of bloat</a:t>
            </a:r>
          </a:p>
          <a:p>
            <a:pPr marL="0" indent="0">
              <a:buNone/>
            </a:pPr>
            <a:r>
              <a:rPr lang="en-US" sz="2400" dirty="0"/>
              <a:t>4	Brutal private sector union busting</a:t>
            </a:r>
          </a:p>
          <a:p>
            <a:pPr marL="0" indent="0">
              <a:buNone/>
              <a:tabLst>
                <a:tab pos="461963" algn="l"/>
                <a:tab pos="914400" algn="l"/>
              </a:tabLst>
            </a:pPr>
            <a:r>
              <a:rPr lang="en-US" sz="2400" dirty="0"/>
              <a:t>	a.	Phelps Dodge 1983-84</a:t>
            </a:r>
          </a:p>
          <a:p>
            <a:pPr marL="0" indent="0">
              <a:buNone/>
              <a:tabLst>
                <a:tab pos="461963" algn="l"/>
                <a:tab pos="914400" algn="l"/>
              </a:tabLst>
            </a:pPr>
            <a:r>
              <a:rPr lang="en-US" sz="2400" dirty="0"/>
              <a:t>	b.	Hormel 1985-86</a:t>
            </a:r>
          </a:p>
          <a:p>
            <a:pPr marL="0" indent="0">
              <a:buNone/>
              <a:tabLst>
                <a:tab pos="461963" algn="l"/>
                <a:tab pos="914400" algn="l"/>
              </a:tabLst>
            </a:pPr>
            <a:r>
              <a:rPr lang="en-US" sz="2400" dirty="0"/>
              <a:t>	c.	Pittston Strike 1989</a:t>
            </a:r>
          </a:p>
          <a:p>
            <a:pPr marL="0" indent="0">
              <a:buNone/>
              <a:tabLst>
                <a:tab pos="461963" algn="l"/>
                <a:tab pos="914400" algn="l"/>
              </a:tabLst>
            </a:pPr>
            <a:r>
              <a:rPr lang="en-US" sz="2400" dirty="0"/>
              <a:t>	d.	Ravenswood Strike 1990-92</a:t>
            </a:r>
          </a:p>
          <a:p>
            <a:pPr marL="0" indent="0">
              <a:buNone/>
              <a:tabLst>
                <a:tab pos="461963" algn="l"/>
                <a:tab pos="914400" algn="l"/>
              </a:tabLst>
            </a:pPr>
            <a:r>
              <a:rPr lang="en-US" sz="2400" dirty="0"/>
              <a:t>	e.	Staley Lockout, Caterpillar and Bridgestone Firestone Strikes 1993</a:t>
            </a:r>
          </a:p>
          <a:p>
            <a:pPr marL="0" indent="0">
              <a:buNone/>
            </a:pPr>
            <a:r>
              <a:rPr lang="en-US" sz="2400" dirty="0"/>
              <a:t>5	The PATCO strike was the first of the strike/</a:t>
            </a:r>
            <a:r>
              <a:rPr lang="en-US" sz="2400" dirty="0" err="1"/>
              <a:t>decert</a:t>
            </a:r>
            <a:r>
              <a:rPr lang="en-US" sz="2400" dirty="0"/>
              <a:t> scenario strikes</a:t>
            </a:r>
          </a:p>
          <a:p>
            <a:pPr marL="457200" indent="-457200">
              <a:buAutoNum type="arabicPlain" startAt="6"/>
            </a:pPr>
            <a:r>
              <a:rPr lang="en-US" sz="2400" dirty="0"/>
              <a:t>When Lane Kirkland became President of the AFL-CIO in 1979, union density was 21%. When his hand-picked successor was defeated by John Sweeny in 1995, it was 13%</a:t>
            </a:r>
          </a:p>
          <a:p>
            <a:pPr marL="0" indent="0" algn="ctr">
              <a:buNone/>
            </a:pPr>
            <a:r>
              <a:rPr lang="en-US" sz="2400" b="1" dirty="0"/>
              <a:t>IS THIS ALL A RESULT OF PATCO?</a:t>
            </a:r>
            <a:endParaRPr lang="en-US" sz="2200" b="1" dirty="0"/>
          </a:p>
          <a:p>
            <a:endParaRPr lang="en-US" dirty="0"/>
          </a:p>
        </p:txBody>
      </p:sp>
    </p:spTree>
    <p:extLst>
      <p:ext uri="{BB962C8B-B14F-4D97-AF65-F5344CB8AC3E}">
        <p14:creationId xmlns:p14="http://schemas.microsoft.com/office/powerpoint/2010/main" val="2283310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023B9-F01D-67F7-220C-C2B7BB5F09E9}"/>
              </a:ext>
            </a:extLst>
          </p:cNvPr>
          <p:cNvSpPr>
            <a:spLocks noGrp="1"/>
          </p:cNvSpPr>
          <p:nvPr>
            <p:ph type="title"/>
          </p:nvPr>
        </p:nvSpPr>
        <p:spPr/>
        <p:txBody>
          <a:bodyPr/>
          <a:lstStyle/>
          <a:p>
            <a:r>
              <a:rPr lang="en-US" dirty="0"/>
              <a:t>Questions to discuss</a:t>
            </a:r>
          </a:p>
        </p:txBody>
      </p:sp>
      <p:sp>
        <p:nvSpPr>
          <p:cNvPr id="3" name="Content Placeholder 2">
            <a:extLst>
              <a:ext uri="{FF2B5EF4-FFF2-40B4-BE49-F238E27FC236}">
                <a16:creationId xmlns:a16="http://schemas.microsoft.com/office/drawing/2014/main" id="{FEA768D9-0392-951C-73A4-4D82BE019415}"/>
              </a:ext>
            </a:extLst>
          </p:cNvPr>
          <p:cNvSpPr>
            <a:spLocks noGrp="1"/>
          </p:cNvSpPr>
          <p:nvPr>
            <p:ph idx="1"/>
          </p:nvPr>
        </p:nvSpPr>
        <p:spPr/>
        <p:txBody>
          <a:bodyPr anchor="t">
            <a:normAutofit/>
          </a:bodyPr>
          <a:lstStyle/>
          <a:p>
            <a:pPr marL="342900" marR="0" lvl="0" indent="-342900">
              <a:lnSpc>
                <a:spcPct val="107000"/>
              </a:lnSpc>
              <a:spcBef>
                <a:spcPts val="0"/>
              </a:spcBef>
              <a:spcAft>
                <a:spcPts val="0"/>
              </a:spcAft>
              <a:buFont typeface="+mj-lt"/>
              <a:buAutoNum type="arabicPeriod"/>
            </a:pPr>
            <a:r>
              <a:rPr lang="en-US" sz="2800" dirty="0">
                <a:effectLst/>
                <a:ea typeface="Calibri" panose="020F0502020204030204" pitchFamily="34" charset="0"/>
                <a:cs typeface="Times New Roman" panose="02020603050405020304" pitchFamily="18" charset="0"/>
              </a:rPr>
              <a:t>What lessons should your union take away from this exercise?</a:t>
            </a:r>
          </a:p>
          <a:p>
            <a:pPr marL="342900" marR="0" lvl="0" indent="-342900">
              <a:lnSpc>
                <a:spcPct val="107000"/>
              </a:lnSpc>
              <a:spcBef>
                <a:spcPts val="0"/>
              </a:spcBef>
              <a:spcAft>
                <a:spcPts val="0"/>
              </a:spcAft>
              <a:buFont typeface="+mj-lt"/>
              <a:buAutoNum type="arabicPeriod"/>
            </a:pPr>
            <a:r>
              <a:rPr lang="en-US" sz="2800" dirty="0">
                <a:effectLst/>
                <a:ea typeface="Calibri" panose="020F0502020204030204" pitchFamily="34" charset="0"/>
                <a:cs typeface="Times New Roman" panose="02020603050405020304" pitchFamily="18" charset="0"/>
              </a:rPr>
              <a:t>Reagan ran on an anti-union platform, and Republicans and the corporations that backed them were already planning to assault labor, cut wages and benefits, and off-shore many jobs. How could the American labor movement have avoided this debacle?</a:t>
            </a:r>
            <a:endParaRPr lang="en-US" sz="2800" dirty="0"/>
          </a:p>
        </p:txBody>
      </p:sp>
    </p:spTree>
    <p:extLst>
      <p:ext uri="{BB962C8B-B14F-4D97-AF65-F5344CB8AC3E}">
        <p14:creationId xmlns:p14="http://schemas.microsoft.com/office/powerpoint/2010/main" val="3460238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62844-A325-5668-B508-8DA767CB7B45}"/>
              </a:ext>
            </a:extLst>
          </p:cNvPr>
          <p:cNvSpPr>
            <a:spLocks noGrp="1"/>
          </p:cNvSpPr>
          <p:nvPr>
            <p:ph type="title"/>
          </p:nvPr>
        </p:nvSpPr>
        <p:spPr>
          <a:xfrm>
            <a:off x="685801" y="609600"/>
            <a:ext cx="10131425" cy="572655"/>
          </a:xfrm>
        </p:spPr>
        <p:txBody>
          <a:bodyPr>
            <a:normAutofit fontScale="90000"/>
          </a:bodyPr>
          <a:lstStyle/>
          <a:p>
            <a:r>
              <a:rPr lang="en-US" dirty="0"/>
              <a:t>Read on</a:t>
            </a:r>
          </a:p>
        </p:txBody>
      </p:sp>
      <p:sp>
        <p:nvSpPr>
          <p:cNvPr id="3" name="Content Placeholder 2">
            <a:extLst>
              <a:ext uri="{FF2B5EF4-FFF2-40B4-BE49-F238E27FC236}">
                <a16:creationId xmlns:a16="http://schemas.microsoft.com/office/drawing/2014/main" id="{9BDFFD15-CF2E-273E-210F-CB1EC7F79826}"/>
              </a:ext>
            </a:extLst>
          </p:cNvPr>
          <p:cNvSpPr>
            <a:spLocks noGrp="1"/>
          </p:cNvSpPr>
          <p:nvPr>
            <p:ph idx="1"/>
          </p:nvPr>
        </p:nvSpPr>
        <p:spPr>
          <a:xfrm>
            <a:off x="685801" y="1375449"/>
            <a:ext cx="10131425" cy="5090006"/>
          </a:xfrm>
        </p:spPr>
        <p:txBody>
          <a:bodyPr>
            <a:normAutofit fontScale="92500" lnSpcReduction="10000"/>
          </a:bodyPr>
          <a:lstStyle/>
          <a:p>
            <a:pPr marR="0">
              <a:lnSpc>
                <a:spcPct val="107000"/>
              </a:lnSpc>
              <a:spcBef>
                <a:spcPts val="0"/>
              </a:spcBef>
              <a:spcAft>
                <a:spcPts val="600"/>
              </a:spcAft>
            </a:pPr>
            <a:r>
              <a:rPr lang="en-US" sz="2400" dirty="0">
                <a:effectLst/>
                <a:latin typeface="Arial" panose="020B0604020202020204" pitchFamily="34" charset="0"/>
                <a:ea typeface="Calibri" panose="020F0502020204030204" pitchFamily="34" charset="0"/>
                <a:cs typeface="Arial" panose="020B0604020202020204" pitchFamily="34" charset="0"/>
              </a:rPr>
              <a:t>Joseph A. </a:t>
            </a:r>
            <a:r>
              <a:rPr lang="en-US" sz="2400" dirty="0" err="1">
                <a:effectLst/>
                <a:latin typeface="Arial" panose="020B0604020202020204" pitchFamily="34" charset="0"/>
                <a:ea typeface="Calibri" panose="020F0502020204030204" pitchFamily="34" charset="0"/>
                <a:cs typeface="Arial" panose="020B0604020202020204" pitchFamily="34" charset="0"/>
              </a:rPr>
              <a:t>McCartin</a:t>
            </a:r>
            <a:r>
              <a:rPr lang="en-US" sz="2400" dirty="0">
                <a:effectLst/>
                <a:latin typeface="Arial" panose="020B0604020202020204" pitchFamily="34" charset="0"/>
                <a:ea typeface="Calibri" panose="020F0502020204030204" pitchFamily="34" charset="0"/>
                <a:cs typeface="Arial" panose="020B0604020202020204" pitchFamily="34" charset="0"/>
              </a:rPr>
              <a:t>, </a:t>
            </a:r>
            <a:r>
              <a:rPr lang="en-US" sz="2400" u="sng" dirty="0">
                <a:effectLst/>
                <a:latin typeface="Arial" panose="020B0604020202020204" pitchFamily="34" charset="0"/>
                <a:ea typeface="Calibri" panose="020F0502020204030204" pitchFamily="34" charset="0"/>
                <a:cs typeface="Arial" panose="020B0604020202020204" pitchFamily="34" charset="0"/>
              </a:rPr>
              <a:t>Collision Course ; Ronald Reagan, the Air Traffic Controllers, and the Strike that Changed America</a:t>
            </a:r>
            <a:r>
              <a:rPr lang="en-US" sz="2400" dirty="0">
                <a:effectLst/>
                <a:latin typeface="Arial" panose="020B0604020202020204" pitchFamily="34" charset="0"/>
                <a:ea typeface="Calibri" panose="020F0502020204030204" pitchFamily="34" charset="0"/>
                <a:cs typeface="Arial" panose="020B0604020202020204" pitchFamily="34" charset="0"/>
              </a:rPr>
              <a:t> 2011</a:t>
            </a:r>
          </a:p>
          <a:p>
            <a:pPr marR="0">
              <a:lnSpc>
                <a:spcPct val="107000"/>
              </a:lnSpc>
              <a:spcBef>
                <a:spcPts val="0"/>
              </a:spcBef>
              <a:spcAft>
                <a:spcPts val="600"/>
              </a:spcAft>
            </a:pPr>
            <a:r>
              <a:rPr lang="en-US" sz="2400" dirty="0">
                <a:effectLst/>
                <a:latin typeface="Arial" panose="020B0604020202020204" pitchFamily="34" charset="0"/>
                <a:ea typeface="Calibri" panose="020F0502020204030204" pitchFamily="34" charset="0"/>
                <a:cs typeface="Arial" panose="020B0604020202020204" pitchFamily="34" charset="0"/>
              </a:rPr>
              <a:t>Erik Loomis, </a:t>
            </a:r>
            <a:r>
              <a:rPr lang="en-US" sz="2400" i="1" dirty="0">
                <a:effectLst/>
                <a:latin typeface="Arial" panose="020B0604020202020204" pitchFamily="34" charset="0"/>
                <a:ea typeface="Calibri" panose="020F0502020204030204" pitchFamily="34" charset="0"/>
                <a:cs typeface="Arial" panose="020B0604020202020204" pitchFamily="34" charset="0"/>
              </a:rPr>
              <a:t>A History of America in Ten Strikes </a:t>
            </a:r>
            <a:r>
              <a:rPr lang="en-US" sz="2400" dirty="0">
                <a:effectLst/>
                <a:latin typeface="Arial" panose="020B0604020202020204" pitchFamily="34" charset="0"/>
                <a:ea typeface="Calibri" panose="020F0502020204030204" pitchFamily="34" charset="0"/>
                <a:cs typeface="Arial" panose="020B0604020202020204" pitchFamily="34" charset="0"/>
              </a:rPr>
              <a:t>2018</a:t>
            </a:r>
          </a:p>
          <a:p>
            <a:pPr marR="0">
              <a:lnSpc>
                <a:spcPct val="107000"/>
              </a:lnSpc>
              <a:spcBef>
                <a:spcPts val="0"/>
              </a:spcBef>
              <a:spcAft>
                <a:spcPts val="600"/>
              </a:spcAft>
            </a:pPr>
            <a:r>
              <a:rPr lang="en-US" sz="2400" dirty="0">
                <a:effectLst/>
                <a:latin typeface="Arial" panose="020B0604020202020204" pitchFamily="34" charset="0"/>
                <a:ea typeface="Calibri" panose="020F0502020204030204" pitchFamily="34" charset="0"/>
                <a:cs typeface="Arial" panose="020B0604020202020204" pitchFamily="34" charset="0"/>
              </a:rPr>
              <a:t>Steve Babson, </a:t>
            </a:r>
            <a:r>
              <a:rPr lang="en-US" sz="2400" i="1" dirty="0">
                <a:effectLst/>
                <a:latin typeface="Arial" panose="020B0604020202020204" pitchFamily="34" charset="0"/>
                <a:ea typeface="Calibri" panose="020F0502020204030204" pitchFamily="34" charset="0"/>
                <a:cs typeface="Arial" panose="020B0604020202020204" pitchFamily="34" charset="0"/>
              </a:rPr>
              <a:t>The Unfinished Struggle: Turning Points in American Labor, 1877-Present</a:t>
            </a:r>
            <a:r>
              <a:rPr lang="en-US" sz="2400" dirty="0">
                <a:effectLst/>
                <a:latin typeface="Arial" panose="020B0604020202020204" pitchFamily="34" charset="0"/>
                <a:ea typeface="Calibri" panose="020F0502020204030204" pitchFamily="34" charset="0"/>
                <a:cs typeface="Arial" panose="020B0604020202020204" pitchFamily="34" charset="0"/>
              </a:rPr>
              <a:t> 1999</a:t>
            </a:r>
          </a:p>
          <a:p>
            <a:pPr marR="0" algn="just">
              <a:lnSpc>
                <a:spcPct val="107000"/>
              </a:lnSpc>
              <a:spcBef>
                <a:spcPts val="0"/>
              </a:spcBef>
              <a:spcAft>
                <a:spcPts val="600"/>
              </a:spcAft>
            </a:pPr>
            <a:r>
              <a:rPr lang="en-US" sz="2400" dirty="0">
                <a:effectLst/>
                <a:latin typeface="Arial" panose="020B0604020202020204" pitchFamily="34" charset="0"/>
                <a:ea typeface="Calibri" panose="020F0502020204030204" pitchFamily="34" charset="0"/>
                <a:cs typeface="Arial" panose="020B0604020202020204" pitchFamily="34" charset="0"/>
              </a:rPr>
              <a:t>Glenn Houlihan, </a:t>
            </a:r>
            <a:r>
              <a:rPr lang="en-US" sz="2400" i="1" dirty="0">
                <a:effectLst/>
                <a:latin typeface="Arial" panose="020B0604020202020204" pitchFamily="34" charset="0"/>
                <a:ea typeface="Calibri" panose="020F0502020204030204" pitchFamily="34" charset="0"/>
                <a:cs typeface="Arial" panose="020B0604020202020204" pitchFamily="34" charset="0"/>
              </a:rPr>
              <a:t>The Legacy of the Crushed 1981 PATCO Strike, </a:t>
            </a:r>
            <a:r>
              <a:rPr lang="en-US" sz="2400" dirty="0">
                <a:effectLst/>
                <a:latin typeface="Arial" panose="020B0604020202020204" pitchFamily="34" charset="0"/>
                <a:ea typeface="Calibri" panose="020F0502020204030204" pitchFamily="34" charset="0"/>
                <a:cs typeface="Arial" panose="020B0604020202020204" pitchFamily="34" charset="0"/>
              </a:rPr>
              <a:t>Jacobin, 8/3/2021</a:t>
            </a:r>
          </a:p>
          <a:p>
            <a:pPr marR="0">
              <a:lnSpc>
                <a:spcPct val="107000"/>
              </a:lnSpc>
              <a:spcBef>
                <a:spcPts val="0"/>
              </a:spcBef>
              <a:spcAft>
                <a:spcPts val="600"/>
              </a:spcAft>
            </a:pPr>
            <a:r>
              <a:rPr lang="en-US" sz="2400" dirty="0">
                <a:effectLst/>
                <a:latin typeface="Arial" panose="020B0604020202020204" pitchFamily="34" charset="0"/>
                <a:ea typeface="Calibri" panose="020F0502020204030204" pitchFamily="34" charset="0"/>
                <a:cs typeface="Arial" panose="020B0604020202020204" pitchFamily="34" charset="0"/>
              </a:rPr>
              <a:t>NATCA, </a:t>
            </a:r>
            <a:r>
              <a:rPr lang="en-US" sz="2400" i="1" dirty="0">
                <a:effectLst/>
                <a:latin typeface="Arial" panose="020B0604020202020204" pitchFamily="34" charset="0"/>
                <a:ea typeface="Calibri" panose="020F0502020204030204" pitchFamily="34" charset="0"/>
                <a:cs typeface="Arial" panose="020B0604020202020204" pitchFamily="34" charset="0"/>
              </a:rPr>
              <a:t>A History of Air Traffic Control</a:t>
            </a:r>
            <a:r>
              <a:rPr lang="en-US" sz="2400" dirty="0">
                <a:effectLst/>
                <a:latin typeface="Arial" panose="020B0604020202020204" pitchFamily="34" charset="0"/>
                <a:ea typeface="Calibri" panose="020F0502020204030204" pitchFamily="34" charset="0"/>
                <a:cs typeface="Arial" panose="020B0604020202020204" pitchFamily="34" charset="0"/>
              </a:rPr>
              <a:t> </a:t>
            </a:r>
            <a:r>
              <a:rPr lang="en-US" sz="24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https://www.natca.org/wp-content/uploads/2019/12/NATCA_ATC_History.pdf</a:t>
            </a:r>
            <a:r>
              <a:rPr lang="en-US" sz="2400" dirty="0">
                <a:effectLst/>
                <a:latin typeface="Arial" panose="020B0604020202020204" pitchFamily="34" charset="0"/>
                <a:ea typeface="Calibri" panose="020F0502020204030204" pitchFamily="34" charset="0"/>
                <a:cs typeface="Arial" panose="020B0604020202020204" pitchFamily="34" charset="0"/>
              </a:rPr>
              <a:t> </a:t>
            </a:r>
          </a:p>
          <a:p>
            <a:pPr marR="0">
              <a:lnSpc>
                <a:spcPct val="107000"/>
              </a:lnSpc>
              <a:spcBef>
                <a:spcPts val="0"/>
              </a:spcBef>
              <a:spcAft>
                <a:spcPts val="600"/>
              </a:spcAft>
            </a:pPr>
            <a:r>
              <a:rPr lang="en-US" sz="2400" dirty="0">
                <a:effectLst/>
                <a:latin typeface="Arial" panose="020B0604020202020204" pitchFamily="34" charset="0"/>
                <a:ea typeface="Calibri" panose="020F0502020204030204" pitchFamily="34" charset="0"/>
                <a:cs typeface="Arial" panose="020B0604020202020204" pitchFamily="34" charset="0"/>
              </a:rPr>
              <a:t>FAA, Air Traffic Control History </a:t>
            </a:r>
            <a:r>
              <a:rPr lang="en-US" sz="24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https://www.faa.gov/about/history/photo_album/air_traffic_control#:~:text=Early%20Airway%20Traffic%20Control,facility%20during%20the%20following%20year</a:t>
            </a:r>
            <a:r>
              <a:rPr lang="en-US" sz="2400" dirty="0">
                <a:effectLst/>
                <a:latin typeface="Arial" panose="020B0604020202020204" pitchFamily="34" charset="0"/>
                <a:ea typeface="Calibri" panose="020F0502020204030204" pitchFamily="34" charset="0"/>
                <a:cs typeface="Arial" panose="020B0604020202020204" pitchFamily="34" charset="0"/>
              </a:rPr>
              <a:t>. </a:t>
            </a:r>
          </a:p>
          <a:p>
            <a:endParaRPr lang="en-US" dirty="0"/>
          </a:p>
        </p:txBody>
      </p:sp>
    </p:spTree>
    <p:extLst>
      <p:ext uri="{BB962C8B-B14F-4D97-AF65-F5344CB8AC3E}">
        <p14:creationId xmlns:p14="http://schemas.microsoft.com/office/powerpoint/2010/main" val="399998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E5903-B1D4-0EBF-8BAA-2024AE19D229}"/>
              </a:ext>
            </a:extLst>
          </p:cNvPr>
          <p:cNvSpPr>
            <a:spLocks noGrp="1"/>
          </p:cNvSpPr>
          <p:nvPr>
            <p:ph type="title"/>
          </p:nvPr>
        </p:nvSpPr>
        <p:spPr/>
        <p:txBody>
          <a:bodyPr/>
          <a:lstStyle/>
          <a:p>
            <a:pPr algn="ctr"/>
            <a:r>
              <a:rPr lang="en-US" b="1" dirty="0"/>
              <a:t>The </a:t>
            </a:r>
            <a:r>
              <a:rPr lang="en-US" b="1" dirty="0" err="1"/>
              <a:t>patco</a:t>
            </a:r>
            <a:r>
              <a:rPr lang="en-US" b="1" dirty="0"/>
              <a:t> strike august 3, 1981</a:t>
            </a:r>
          </a:p>
        </p:txBody>
      </p:sp>
      <p:sp>
        <p:nvSpPr>
          <p:cNvPr id="3" name="Content Placeholder 2">
            <a:extLst>
              <a:ext uri="{FF2B5EF4-FFF2-40B4-BE49-F238E27FC236}">
                <a16:creationId xmlns:a16="http://schemas.microsoft.com/office/drawing/2014/main" id="{D4F23E77-B115-2FCB-4DCF-D80D8EC14654}"/>
              </a:ext>
            </a:extLst>
          </p:cNvPr>
          <p:cNvSpPr>
            <a:spLocks noGrp="1"/>
          </p:cNvSpPr>
          <p:nvPr>
            <p:ph idx="1"/>
          </p:nvPr>
        </p:nvSpPr>
        <p:spPr>
          <a:xfrm>
            <a:off x="685801" y="2142067"/>
            <a:ext cx="10131425" cy="4231024"/>
          </a:xfrm>
        </p:spPr>
        <p:txBody>
          <a:bodyPr>
            <a:normAutofit lnSpcReduction="10000"/>
          </a:bodyPr>
          <a:lstStyle/>
          <a:p>
            <a:r>
              <a:rPr lang="en-US" sz="2800" dirty="0"/>
              <a:t>Over 12,000 professional air traffic controllers walked out after voting down the negotiated offer recommended by their leaders.</a:t>
            </a:r>
          </a:p>
          <a:p>
            <a:r>
              <a:rPr lang="en-US" sz="2800" dirty="0"/>
              <a:t>They believed they could shut down air traffic and force President Reagan to give them a better deal</a:t>
            </a:r>
          </a:p>
          <a:p>
            <a:r>
              <a:rPr lang="en-US" sz="2800" dirty="0"/>
              <a:t>As federal employees, their strike was illegal</a:t>
            </a:r>
          </a:p>
          <a:p>
            <a:r>
              <a:rPr lang="en-US" sz="2800" dirty="0"/>
              <a:t>Reagan, who was still on his presidential honeymoon, gave them 48 hours to go back to work and then fired 11,350 controllers and blacklisted them from federal employment for life</a:t>
            </a:r>
          </a:p>
          <a:p>
            <a:r>
              <a:rPr lang="en-US" sz="2800" dirty="0"/>
              <a:t>PATCO was destroyed as a union</a:t>
            </a:r>
          </a:p>
        </p:txBody>
      </p:sp>
    </p:spTree>
    <p:extLst>
      <p:ext uri="{BB962C8B-B14F-4D97-AF65-F5344CB8AC3E}">
        <p14:creationId xmlns:p14="http://schemas.microsoft.com/office/powerpoint/2010/main" val="3952513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9A64C-EA0D-4DC2-A8C5-C88EFBF64979}"/>
              </a:ext>
            </a:extLst>
          </p:cNvPr>
          <p:cNvSpPr>
            <a:spLocks noGrp="1"/>
          </p:cNvSpPr>
          <p:nvPr>
            <p:ph type="title"/>
          </p:nvPr>
        </p:nvSpPr>
        <p:spPr>
          <a:xfrm>
            <a:off x="685801" y="609600"/>
            <a:ext cx="10131425" cy="748145"/>
          </a:xfrm>
        </p:spPr>
        <p:txBody>
          <a:bodyPr>
            <a:normAutofit/>
          </a:bodyPr>
          <a:lstStyle/>
          <a:p>
            <a:r>
              <a:rPr lang="en-US" b="1" dirty="0"/>
              <a:t>The impact went well beyond </a:t>
            </a:r>
            <a:r>
              <a:rPr lang="en-US" b="1" dirty="0" err="1"/>
              <a:t>patco</a:t>
            </a:r>
            <a:endParaRPr lang="en-US" b="1" dirty="0"/>
          </a:p>
        </p:txBody>
      </p:sp>
      <p:sp>
        <p:nvSpPr>
          <p:cNvPr id="3" name="Content Placeholder 2">
            <a:extLst>
              <a:ext uri="{FF2B5EF4-FFF2-40B4-BE49-F238E27FC236}">
                <a16:creationId xmlns:a16="http://schemas.microsoft.com/office/drawing/2014/main" id="{25AADCBA-8B92-4FBD-B325-3AA53CFF953E}"/>
              </a:ext>
            </a:extLst>
          </p:cNvPr>
          <p:cNvSpPr>
            <a:spLocks noGrp="1"/>
          </p:cNvSpPr>
          <p:nvPr>
            <p:ph idx="1"/>
          </p:nvPr>
        </p:nvSpPr>
        <p:spPr>
          <a:xfrm>
            <a:off x="685801" y="1791855"/>
            <a:ext cx="9824544" cy="4784436"/>
          </a:xfrm>
        </p:spPr>
        <p:txBody>
          <a:bodyPr>
            <a:normAutofit/>
          </a:bodyPr>
          <a:lstStyle/>
          <a:p>
            <a:pPr marR="0">
              <a:lnSpc>
                <a:spcPct val="107000"/>
              </a:lnSpc>
              <a:spcBef>
                <a:spcPts val="0"/>
              </a:spcBef>
              <a:spcAft>
                <a:spcPts val="0"/>
              </a:spcAft>
            </a:pPr>
            <a:r>
              <a:rPr lang="en-US" sz="3200" dirty="0">
                <a:effectLst/>
                <a:ea typeface="Calibri" panose="020F0502020204030204" pitchFamily="34" charset="0"/>
                <a:cs typeface="Times New Roman" panose="02020603050405020304" pitchFamily="18" charset="0"/>
              </a:rPr>
              <a:t>It was a major turning point for workers in U.S. history. </a:t>
            </a:r>
          </a:p>
          <a:p>
            <a:pPr marR="0">
              <a:lnSpc>
                <a:spcPct val="107000"/>
              </a:lnSpc>
              <a:spcBef>
                <a:spcPts val="0"/>
              </a:spcBef>
              <a:spcAft>
                <a:spcPts val="0"/>
              </a:spcAft>
            </a:pPr>
            <a:r>
              <a:rPr lang="en-US" sz="3200" dirty="0">
                <a:ea typeface="Calibri" panose="020F0502020204030204" pitchFamily="34" charset="0"/>
                <a:cs typeface="Times New Roman" panose="02020603050405020304" pitchFamily="18" charset="0"/>
              </a:rPr>
              <a:t>The start of four </a:t>
            </a:r>
            <a:r>
              <a:rPr lang="en-US" sz="3200" dirty="0">
                <a:effectLst/>
                <a:ea typeface="Calibri" panose="020F0502020204030204" pitchFamily="34" charset="0"/>
                <a:cs typeface="Times New Roman" panose="02020603050405020304" pitchFamily="18" charset="0"/>
              </a:rPr>
              <a:t>decades of union busting in both the private and public sectors. </a:t>
            </a:r>
          </a:p>
          <a:p>
            <a:pPr marR="0">
              <a:lnSpc>
                <a:spcPct val="107000"/>
              </a:lnSpc>
              <a:spcBef>
                <a:spcPts val="0"/>
              </a:spcBef>
              <a:spcAft>
                <a:spcPts val="0"/>
              </a:spcAft>
            </a:pPr>
            <a:r>
              <a:rPr lang="en-US" sz="3200" dirty="0">
                <a:effectLst/>
                <a:ea typeface="Calibri" panose="020F0502020204030204" pitchFamily="34" charset="0"/>
                <a:cs typeface="Times New Roman" panose="02020603050405020304" pitchFamily="18" charset="0"/>
              </a:rPr>
              <a:t>The loss of the strike weapon</a:t>
            </a:r>
          </a:p>
          <a:p>
            <a:pPr marR="0">
              <a:lnSpc>
                <a:spcPct val="107000"/>
              </a:lnSpc>
              <a:spcBef>
                <a:spcPts val="0"/>
              </a:spcBef>
              <a:spcAft>
                <a:spcPts val="0"/>
              </a:spcAft>
            </a:pPr>
            <a:r>
              <a:rPr lang="en-US" sz="3200" dirty="0">
                <a:ea typeface="Calibri" panose="020F0502020204030204" pitchFamily="34" charset="0"/>
                <a:cs typeface="Times New Roman" panose="02020603050405020304" pitchFamily="18" charset="0"/>
              </a:rPr>
              <a:t>It showed that labor was a paper tiger</a:t>
            </a:r>
          </a:p>
          <a:p>
            <a:pPr marR="0">
              <a:lnSpc>
                <a:spcPct val="107000"/>
              </a:lnSpc>
              <a:spcBef>
                <a:spcPts val="0"/>
              </a:spcBef>
              <a:spcAft>
                <a:spcPts val="0"/>
              </a:spcAft>
            </a:pPr>
            <a:r>
              <a:rPr lang="en-US" sz="3200" dirty="0">
                <a:effectLst/>
                <a:ea typeface="Calibri" panose="020F0502020204030204" pitchFamily="34" charset="0"/>
                <a:cs typeface="Times New Roman" panose="02020603050405020304" pitchFamily="18" charset="0"/>
              </a:rPr>
              <a:t>The breaking of the middle class</a:t>
            </a:r>
          </a:p>
          <a:p>
            <a:endParaRPr lang="en-US" dirty="0"/>
          </a:p>
        </p:txBody>
      </p:sp>
    </p:spTree>
    <p:extLst>
      <p:ext uri="{BB962C8B-B14F-4D97-AF65-F5344CB8AC3E}">
        <p14:creationId xmlns:p14="http://schemas.microsoft.com/office/powerpoint/2010/main" val="96764963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E14680F-76D3-BC08-E0EC-A451303846DC}"/>
              </a:ext>
            </a:extLst>
          </p:cNvPr>
          <p:cNvGraphicFramePr>
            <a:graphicFrameLocks/>
          </p:cNvGraphicFramePr>
          <p:nvPr>
            <p:extLst>
              <p:ext uri="{D42A27DB-BD31-4B8C-83A1-F6EECF244321}">
                <p14:modId xmlns:p14="http://schemas.microsoft.com/office/powerpoint/2010/main" val="3651001351"/>
              </p:ext>
            </p:extLst>
          </p:nvPr>
        </p:nvGraphicFramePr>
        <p:xfrm>
          <a:off x="1748858" y="261086"/>
          <a:ext cx="8204438" cy="633582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D05F9A57-22EC-3ABE-A523-1178526F06AF}"/>
              </a:ext>
            </a:extLst>
          </p:cNvPr>
          <p:cNvSpPr txBox="1"/>
          <p:nvPr/>
        </p:nvSpPr>
        <p:spPr>
          <a:xfrm>
            <a:off x="2477574" y="6006001"/>
            <a:ext cx="7236851" cy="369332"/>
          </a:xfrm>
          <a:prstGeom prst="rect">
            <a:avLst/>
          </a:prstGeom>
          <a:noFill/>
        </p:spPr>
        <p:txBody>
          <a:bodyPr wrap="square">
            <a:spAutoFit/>
          </a:bodyPr>
          <a:lstStyle/>
          <a:p>
            <a:r>
              <a:rPr lang="en-US" dirty="0">
                <a:solidFill>
                  <a:schemeClr val="bg1"/>
                </a:solidFill>
                <a:hlinkClick r:id="rId3"/>
              </a:rPr>
              <a:t>https://www.bls.gov/web/wkstp/annual-listing.htm#annual-listing.xlsx.f.4</a:t>
            </a:r>
            <a:r>
              <a:rPr lang="en-US" dirty="0">
                <a:solidFill>
                  <a:schemeClr val="bg1"/>
                </a:solidFill>
              </a:rPr>
              <a:t> </a:t>
            </a:r>
          </a:p>
        </p:txBody>
      </p:sp>
    </p:spTree>
    <p:extLst>
      <p:ext uri="{BB962C8B-B14F-4D97-AF65-F5344CB8AC3E}">
        <p14:creationId xmlns:p14="http://schemas.microsoft.com/office/powerpoint/2010/main" val="2298881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49B3F-37E6-92BC-99EB-661B1B80C91D}"/>
              </a:ext>
            </a:extLst>
          </p:cNvPr>
          <p:cNvSpPr>
            <a:spLocks noGrp="1"/>
          </p:cNvSpPr>
          <p:nvPr>
            <p:ph type="title"/>
          </p:nvPr>
        </p:nvSpPr>
        <p:spPr/>
        <p:txBody>
          <a:bodyPr/>
          <a:lstStyle/>
          <a:p>
            <a:r>
              <a:rPr lang="en-US" dirty="0"/>
              <a:t>Could it have been different?</a:t>
            </a:r>
            <a:br>
              <a:rPr lang="en-US" dirty="0"/>
            </a:br>
            <a:r>
              <a:rPr lang="en-US" dirty="0"/>
              <a:t>There are many questions to answer?</a:t>
            </a:r>
          </a:p>
        </p:txBody>
      </p:sp>
      <p:sp>
        <p:nvSpPr>
          <p:cNvPr id="3" name="Content Placeholder 2">
            <a:extLst>
              <a:ext uri="{FF2B5EF4-FFF2-40B4-BE49-F238E27FC236}">
                <a16:creationId xmlns:a16="http://schemas.microsoft.com/office/drawing/2014/main" id="{A86F379D-DDB8-3ABD-DAB4-129A307B240B}"/>
              </a:ext>
            </a:extLst>
          </p:cNvPr>
          <p:cNvSpPr>
            <a:spLocks noGrp="1"/>
          </p:cNvSpPr>
          <p:nvPr>
            <p:ph idx="1"/>
          </p:nvPr>
        </p:nvSpPr>
        <p:spPr/>
        <p:txBody>
          <a:bodyPr>
            <a:normAutofit fontScale="85000" lnSpcReduction="20000"/>
          </a:bodyPr>
          <a:lstStyle/>
          <a:p>
            <a:r>
              <a:rPr lang="en-US" sz="3200" dirty="0"/>
              <a:t>Why didn’t Reagan go back to the bargaining table after PATCO members overwhelmingly rejected a proposed settlement?</a:t>
            </a:r>
          </a:p>
          <a:p>
            <a:r>
              <a:rPr lang="en-US" sz="3200" dirty="0"/>
              <a:t>What if we’d had a general strike?</a:t>
            </a:r>
          </a:p>
          <a:p>
            <a:r>
              <a:rPr lang="en-US" sz="3200" dirty="0"/>
              <a:t>Why didn’t we have a general strike?</a:t>
            </a:r>
          </a:p>
          <a:p>
            <a:r>
              <a:rPr lang="en-US" sz="3200" dirty="0"/>
              <a:t>Why didn’t the Pilots and Machinists shut down air traffic?</a:t>
            </a:r>
          </a:p>
          <a:p>
            <a:r>
              <a:rPr lang="en-US" sz="3200" dirty="0"/>
              <a:t>Why didn’t the controllers go back to work rather than be fired?</a:t>
            </a:r>
          </a:p>
          <a:p>
            <a:r>
              <a:rPr lang="en-US" sz="3200" dirty="0"/>
              <a:t>Why was there so little solidarity?</a:t>
            </a:r>
          </a:p>
          <a:p>
            <a:r>
              <a:rPr lang="en-US" sz="3200" dirty="0"/>
              <a:t>Did Reagan have to fire and blacklist everyone?</a:t>
            </a:r>
          </a:p>
        </p:txBody>
      </p:sp>
    </p:spTree>
    <p:extLst>
      <p:ext uri="{BB962C8B-B14F-4D97-AF65-F5344CB8AC3E}">
        <p14:creationId xmlns:p14="http://schemas.microsoft.com/office/powerpoint/2010/main" val="2547304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17F09-2B0C-97BD-EDC7-3D00DC3FEFB2}"/>
              </a:ext>
            </a:extLst>
          </p:cNvPr>
          <p:cNvSpPr>
            <a:spLocks noGrp="1"/>
          </p:cNvSpPr>
          <p:nvPr>
            <p:ph type="title"/>
          </p:nvPr>
        </p:nvSpPr>
        <p:spPr>
          <a:xfrm>
            <a:off x="685801" y="609600"/>
            <a:ext cx="10131425" cy="729673"/>
          </a:xfrm>
        </p:spPr>
        <p:txBody>
          <a:bodyPr>
            <a:normAutofit/>
          </a:bodyPr>
          <a:lstStyle/>
          <a:p>
            <a:r>
              <a:rPr lang="en-US" dirty="0"/>
              <a:t>A Video introduction to the strike</a:t>
            </a:r>
          </a:p>
        </p:txBody>
      </p:sp>
      <p:sp>
        <p:nvSpPr>
          <p:cNvPr id="3" name="Content Placeholder 2">
            <a:extLst>
              <a:ext uri="{FF2B5EF4-FFF2-40B4-BE49-F238E27FC236}">
                <a16:creationId xmlns:a16="http://schemas.microsoft.com/office/drawing/2014/main" id="{E12A1C47-870A-D58E-0842-749612123453}"/>
              </a:ext>
            </a:extLst>
          </p:cNvPr>
          <p:cNvSpPr>
            <a:spLocks noGrp="1"/>
          </p:cNvSpPr>
          <p:nvPr>
            <p:ph idx="1"/>
          </p:nvPr>
        </p:nvSpPr>
        <p:spPr/>
        <p:txBody>
          <a:bodyPr/>
          <a:lstStyle/>
          <a:p>
            <a:r>
              <a:rPr lang="en-US" sz="2800" dirty="0"/>
              <a:t>The Strike that Broke Unions - Reagan vs. PATCO // Diving In (first 15:40 minutes)     </a:t>
            </a:r>
            <a:r>
              <a:rPr lang="en-US" sz="2000" dirty="0">
                <a:solidFill>
                  <a:srgbClr val="C573D2"/>
                </a:solidFill>
                <a:hlinkClick r:id="rId2">
                  <a:extLst>
                    <a:ext uri="{A12FA001-AC4F-418D-AE19-62706E023703}">
                      <ahyp:hlinkClr xmlns:ahyp="http://schemas.microsoft.com/office/drawing/2018/hyperlinkcolor" val="tx"/>
                    </a:ext>
                  </a:extLst>
                </a:hlinkClick>
              </a:rPr>
              <a:t>https://www.facebook.com/watch/?v=1210034139397144</a:t>
            </a:r>
            <a:r>
              <a:rPr lang="en-US" sz="2000" dirty="0"/>
              <a:t> </a:t>
            </a:r>
          </a:p>
          <a:p>
            <a:endParaRPr lang="en-US" dirty="0"/>
          </a:p>
          <a:p>
            <a:r>
              <a:rPr lang="en-US" sz="2800" dirty="0"/>
              <a:t>Reagan Announcement (optional) </a:t>
            </a:r>
            <a:r>
              <a:rPr lang="en-US" sz="20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https://www.facebook.com/watch/?v=3119412868106520</a:t>
            </a:r>
            <a:r>
              <a:rPr lang="en-US" sz="2000" dirty="0">
                <a:effectLst/>
                <a:latin typeface="Arial" panose="020B0604020202020204" pitchFamily="34" charset="0"/>
                <a:ea typeface="Calibri" panose="020F050202020403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endParaRPr lang="en-US" dirty="0"/>
          </a:p>
        </p:txBody>
      </p:sp>
      <p:pic>
        <p:nvPicPr>
          <p:cNvPr id="4" name="Picture 3" descr="Professional Air Traffic Controllers Organization (AFSCME) - Wikipedia">
            <a:extLst>
              <a:ext uri="{FF2B5EF4-FFF2-40B4-BE49-F238E27FC236}">
                <a16:creationId xmlns:a16="http://schemas.microsoft.com/office/drawing/2014/main" id="{07AF710C-4D9A-5695-9217-3D1DFD3F5E90}"/>
              </a:ext>
            </a:extLst>
          </p:cNvPr>
          <p:cNvPicPr>
            <a:picLocks noChangeAspect="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9053" t="8272" r="8296" b="3821"/>
          <a:stretch/>
        </p:blipFill>
        <p:spPr bwMode="auto">
          <a:xfrm>
            <a:off x="9162473" y="3565236"/>
            <a:ext cx="2613891" cy="2780146"/>
          </a:xfrm>
          <a:prstGeom prst="rect">
            <a:avLst/>
          </a:prstGeom>
          <a:noFill/>
          <a:ln>
            <a:noFill/>
          </a:ln>
        </p:spPr>
      </p:pic>
    </p:spTree>
    <p:extLst>
      <p:ext uri="{BB962C8B-B14F-4D97-AF65-F5344CB8AC3E}">
        <p14:creationId xmlns:p14="http://schemas.microsoft.com/office/powerpoint/2010/main" val="1172223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B0BEE-A9CE-3E31-1596-1B3074F956C5}"/>
              </a:ext>
            </a:extLst>
          </p:cNvPr>
          <p:cNvSpPr>
            <a:spLocks noGrp="1"/>
          </p:cNvSpPr>
          <p:nvPr>
            <p:ph type="title"/>
          </p:nvPr>
        </p:nvSpPr>
        <p:spPr/>
        <p:txBody>
          <a:bodyPr>
            <a:normAutofit/>
          </a:bodyPr>
          <a:lstStyle/>
          <a:p>
            <a:r>
              <a:rPr lang="en-US" sz="4400" dirty="0"/>
              <a:t>We’ll divide into three groups</a:t>
            </a:r>
            <a:endParaRPr lang="en-US" sz="4400" b="1" dirty="0"/>
          </a:p>
        </p:txBody>
      </p:sp>
      <p:sp>
        <p:nvSpPr>
          <p:cNvPr id="3" name="Content Placeholder 2">
            <a:extLst>
              <a:ext uri="{FF2B5EF4-FFF2-40B4-BE49-F238E27FC236}">
                <a16:creationId xmlns:a16="http://schemas.microsoft.com/office/drawing/2014/main" id="{3C42E5A4-36ED-1899-2365-473192595508}"/>
              </a:ext>
            </a:extLst>
          </p:cNvPr>
          <p:cNvSpPr>
            <a:spLocks noGrp="1"/>
          </p:cNvSpPr>
          <p:nvPr>
            <p:ph idx="1"/>
          </p:nvPr>
        </p:nvSpPr>
        <p:spPr>
          <a:xfrm>
            <a:off x="685801" y="2142067"/>
            <a:ext cx="10131425" cy="4314151"/>
          </a:xfrm>
        </p:spPr>
        <p:txBody>
          <a:bodyPr>
            <a:normAutofit/>
          </a:bodyPr>
          <a:lstStyle/>
          <a:p>
            <a:pPr marL="742950" indent="-742950">
              <a:buFont typeface="+mj-lt"/>
              <a:buAutoNum type="arabicPeriod"/>
            </a:pPr>
            <a:r>
              <a:rPr lang="en-US" sz="3600" dirty="0"/>
              <a:t>PATCO, its leaders and members</a:t>
            </a:r>
          </a:p>
          <a:p>
            <a:pPr marL="742950" indent="-742950">
              <a:buFont typeface="+mj-lt"/>
              <a:buAutoNum type="arabicPeriod"/>
            </a:pPr>
            <a:r>
              <a:rPr lang="en-US" sz="3600" dirty="0"/>
              <a:t>President Reagan and the Federal Aviation Administration (FAA)</a:t>
            </a:r>
          </a:p>
          <a:p>
            <a:pPr marL="742950" indent="-742950">
              <a:buFont typeface="+mj-lt"/>
              <a:buAutoNum type="arabicPeriod"/>
            </a:pPr>
            <a:r>
              <a:rPr lang="en-US" sz="3600" dirty="0"/>
              <a:t>The Labor Movement, especially the AFL-CIO, ALPA – Airline Pilots Association, and IAM – International Association of Machinists</a:t>
            </a:r>
          </a:p>
          <a:p>
            <a:endParaRPr lang="en-US" dirty="0"/>
          </a:p>
        </p:txBody>
      </p:sp>
    </p:spTree>
    <p:extLst>
      <p:ext uri="{BB962C8B-B14F-4D97-AF65-F5344CB8AC3E}">
        <p14:creationId xmlns:p14="http://schemas.microsoft.com/office/powerpoint/2010/main" val="2297401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A43D6-D8F4-B2C3-8461-37DA21D7E284}"/>
              </a:ext>
            </a:extLst>
          </p:cNvPr>
          <p:cNvSpPr>
            <a:spLocks noGrp="1"/>
          </p:cNvSpPr>
          <p:nvPr>
            <p:ph type="title"/>
          </p:nvPr>
        </p:nvSpPr>
        <p:spPr>
          <a:xfrm>
            <a:off x="667328" y="401783"/>
            <a:ext cx="10131425" cy="683491"/>
          </a:xfrm>
        </p:spPr>
        <p:txBody>
          <a:bodyPr>
            <a:normAutofit fontScale="90000"/>
          </a:bodyPr>
          <a:lstStyle/>
          <a:p>
            <a:r>
              <a:rPr lang="en-US" sz="4000" b="1" dirty="0"/>
              <a:t>We’ll Have a Trial – Who was responsible?</a:t>
            </a:r>
          </a:p>
        </p:txBody>
      </p:sp>
      <p:sp>
        <p:nvSpPr>
          <p:cNvPr id="3" name="Content Placeholder 2">
            <a:extLst>
              <a:ext uri="{FF2B5EF4-FFF2-40B4-BE49-F238E27FC236}">
                <a16:creationId xmlns:a16="http://schemas.microsoft.com/office/drawing/2014/main" id="{CB755B94-210B-8545-A2E0-4C2249D95687}"/>
              </a:ext>
            </a:extLst>
          </p:cNvPr>
          <p:cNvSpPr>
            <a:spLocks noGrp="1"/>
          </p:cNvSpPr>
          <p:nvPr>
            <p:ph idx="1"/>
          </p:nvPr>
        </p:nvSpPr>
        <p:spPr>
          <a:xfrm>
            <a:off x="350981" y="1182255"/>
            <a:ext cx="11286837" cy="5486399"/>
          </a:xfrm>
        </p:spPr>
        <p:txBody>
          <a:bodyPr anchor="t">
            <a:normAutofit/>
          </a:bodyPr>
          <a:lstStyle/>
          <a:p>
            <a:pPr marL="342900" marR="0" lvl="0" indent="-342900">
              <a:lnSpc>
                <a:spcPct val="107000"/>
              </a:lnSpc>
              <a:spcBef>
                <a:spcPts val="0"/>
              </a:spcBef>
              <a:spcAft>
                <a:spcPts val="600"/>
              </a:spcAft>
              <a:buFont typeface="+mj-lt"/>
              <a:buAutoNum type="arabicPeriod"/>
            </a:pPr>
            <a:r>
              <a:rPr lang="en-US" sz="2000" b="1" dirty="0">
                <a:effectLst/>
                <a:ea typeface="Calibri" panose="020F0502020204030204" pitchFamily="34" charset="0"/>
                <a:cs typeface="Times New Roman" panose="02020603050405020304" pitchFamily="18" charset="0"/>
              </a:rPr>
              <a:t>Indictment against the Professional Air Traffic Controllers Organization (PATCO) for (1) illegally striking while failing to first win the support of other unions and the AFL-CIO, for (2) the arrogance to think PATCO members were irreplaceable, and for (3) irresponsibly  giving a signal to corporations and government that unions were vulnerable to all-out assault, thus causing great harm to workers and the labor movement, which has lasted until the present day.</a:t>
            </a:r>
            <a:endParaRPr lang="en-US" sz="20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mj-lt"/>
              <a:buAutoNum type="arabicPeriod"/>
            </a:pPr>
            <a:r>
              <a:rPr lang="en-US" sz="2000" b="1" dirty="0">
                <a:effectLst/>
                <a:ea typeface="Calibri" panose="020F0502020204030204" pitchFamily="34" charset="0"/>
                <a:cs typeface="Times New Roman" panose="02020603050405020304" pitchFamily="18" charset="0"/>
              </a:rPr>
              <a:t>Indictment against President Reagan, Drew Lewis and the Federal Aviation Administration (FAA) for union busting, firing 11,340 hardworking controllers and banning them from future federal employment rather than negotiating with them over their very legitimate grievances, and for setting off a rash of union busting lasting for years, exacerbated by your administration’s gutting of labor law enforcement and  deregulation of workplace safety and a number of industries.</a:t>
            </a:r>
            <a:endParaRPr lang="en-US" sz="20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mj-lt"/>
              <a:buAutoNum type="arabicPeriod"/>
            </a:pPr>
            <a:r>
              <a:rPr lang="en-US" sz="2000" b="1" dirty="0">
                <a:effectLst/>
                <a:ea typeface="Calibri" panose="020F0502020204030204" pitchFamily="34" charset="0"/>
                <a:cs typeface="Times New Roman" panose="02020603050405020304" pitchFamily="18" charset="0"/>
              </a:rPr>
              <a:t>Indictment of the AFL-CIO, its President Lane Kirkland, the International Association of Machinists (IAM), and the Airline Pilots Association (ALPA) as well as other unions for failing to come to the aid of striking PATCO workers in their hour of need, for failing to shut down the airline industry by engaging in sympathy strikes, for hypocrisy of stating support while secretly assuring government that you will not engage in meaningful solidarity, and finally, for failing to insist that the government reinstate fired PATCO strikers.</a:t>
            </a:r>
            <a:endParaRPr lang="en-US"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938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A7AB3-88D6-2849-532E-529053D2B357}"/>
              </a:ext>
            </a:extLst>
          </p:cNvPr>
          <p:cNvSpPr>
            <a:spLocks noGrp="1"/>
          </p:cNvSpPr>
          <p:nvPr>
            <p:ph type="title"/>
          </p:nvPr>
        </p:nvSpPr>
        <p:spPr>
          <a:xfrm>
            <a:off x="685800" y="244764"/>
            <a:ext cx="10131425" cy="646545"/>
          </a:xfrm>
        </p:spPr>
        <p:txBody>
          <a:bodyPr/>
          <a:lstStyle/>
          <a:p>
            <a:r>
              <a:rPr lang="en-US" b="1" dirty="0"/>
              <a:t>How to Proceed</a:t>
            </a:r>
          </a:p>
        </p:txBody>
      </p:sp>
      <p:sp>
        <p:nvSpPr>
          <p:cNvPr id="3" name="Content Placeholder 2">
            <a:extLst>
              <a:ext uri="{FF2B5EF4-FFF2-40B4-BE49-F238E27FC236}">
                <a16:creationId xmlns:a16="http://schemas.microsoft.com/office/drawing/2014/main" id="{E43D17E7-BC75-D95C-90AB-3BF806124E21}"/>
              </a:ext>
            </a:extLst>
          </p:cNvPr>
          <p:cNvSpPr>
            <a:spLocks noGrp="1"/>
          </p:cNvSpPr>
          <p:nvPr>
            <p:ph idx="1"/>
          </p:nvPr>
        </p:nvSpPr>
        <p:spPr>
          <a:xfrm>
            <a:off x="685801" y="1099127"/>
            <a:ext cx="10131425" cy="5514109"/>
          </a:xfrm>
        </p:spPr>
        <p:txBody>
          <a:bodyPr>
            <a:normAutofit fontScale="92500" lnSpcReduction="20000"/>
          </a:bodyPr>
          <a:lstStyle/>
          <a:p>
            <a:r>
              <a:rPr lang="en-US" sz="2400" dirty="0"/>
              <a:t>Each group must respond to the indictment against it in an open hearing by arguing for their innocence and placing the blame somewhere else. Then we will take questions and challenges from the prosecutor, the other defendants, and the jury. Your arguments should aim to convince the jury of your innocence and of someone else’s guilt. </a:t>
            </a:r>
          </a:p>
          <a:p>
            <a:r>
              <a:rPr lang="en-US" sz="2400" dirty="0"/>
              <a:t>After an introduction to the strike and a film, each group will have 45 minutes to prepare its defense against the charges and assess the responsibility of the other players. It is also possible to name others as unindicted co-conspirators – actors other than any of the three indicted. Background material is in handout and in a packet of evidence your group will receive.</a:t>
            </a:r>
          </a:p>
          <a:p>
            <a:r>
              <a:rPr lang="en-US" sz="2400" dirty="0"/>
              <a:t>Each side will have 15 minutes to present its defense during which the other groups should take notes of weaknesses in the defense. Then after each has presented the three groups will be given an opportunity to question or rebut the other groups. The teacher and judges will also ask questions. </a:t>
            </a:r>
          </a:p>
          <a:p>
            <a:r>
              <a:rPr lang="en-US" sz="2400" dirty="0"/>
              <a:t>The facilitator should select three judges who will listen to all the arguments and confer before reaching a decision on which group is guilty. The judges are free to see all documents and listen in on the preparations by the three groups.</a:t>
            </a:r>
          </a:p>
          <a:p>
            <a:endParaRPr lang="en-US" dirty="0"/>
          </a:p>
        </p:txBody>
      </p:sp>
    </p:spTree>
    <p:extLst>
      <p:ext uri="{BB962C8B-B14F-4D97-AF65-F5344CB8AC3E}">
        <p14:creationId xmlns:p14="http://schemas.microsoft.com/office/powerpoint/2010/main" val="26738715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3370F4A1-FC59-4361-989F-6C79533DA5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57094B-4684-420B-AFE0-4E41CA2AF714}">
  <ds:schemaRefs>
    <ds:schemaRef ds:uri="http://schemas.microsoft.com/sharepoint/v3/contenttype/forms"/>
  </ds:schemaRefs>
</ds:datastoreItem>
</file>

<file path=customXml/itemProps3.xml><?xml version="1.0" encoding="utf-8"?>
<ds:datastoreItem xmlns:ds="http://schemas.openxmlformats.org/officeDocument/2006/customXml" ds:itemID="{B26D5668-1971-40BB-BC7C-94C9B101AAB7}">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Celestial design</Template>
  <TotalTime>189</TotalTime>
  <Words>1241</Words>
  <Application>Microsoft Office PowerPoint</Application>
  <PresentationFormat>Widescreen</PresentationFormat>
  <Paragraphs>67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Celestial</vt:lpstr>
      <vt:lpstr>THE PATCO DEBACLE WHO’S TO BLAME?</vt:lpstr>
      <vt:lpstr>The patco strike august 3, 1981</vt:lpstr>
      <vt:lpstr>The impact went well beyond patco</vt:lpstr>
      <vt:lpstr>PowerPoint Presentation</vt:lpstr>
      <vt:lpstr>Could it have been different? There are many questions to answer?</vt:lpstr>
      <vt:lpstr>A Video introduction to the strike</vt:lpstr>
      <vt:lpstr>We’ll divide into three groups</vt:lpstr>
      <vt:lpstr>We’ll Have a Trial – Who was responsible?</vt:lpstr>
      <vt:lpstr>How to Proceed</vt:lpstr>
      <vt:lpstr>After the Trial</vt:lpstr>
      <vt:lpstr>The Effects</vt:lpstr>
      <vt:lpstr>Questions to discuss</vt:lpstr>
      <vt:lpstr>Read 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PATCO DEBACLE WHO’S TO BLAME?</dc:title>
  <dc:creator>judith ancel</dc:creator>
  <cp:lastModifiedBy>judith ancel</cp:lastModifiedBy>
  <cp:revision>2</cp:revision>
  <dcterms:created xsi:type="dcterms:W3CDTF">2022-08-02T20:28:10Z</dcterms:created>
  <dcterms:modified xsi:type="dcterms:W3CDTF">2022-08-15T03:47:16Z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